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016" r:id="rId2"/>
    <p:sldId id="1017" r:id="rId3"/>
    <p:sldId id="1018" r:id="rId4"/>
    <p:sldId id="1019" r:id="rId5"/>
    <p:sldId id="1020" r:id="rId6"/>
    <p:sldId id="1029" r:id="rId7"/>
    <p:sldId id="1021" r:id="rId8"/>
    <p:sldId id="1022" r:id="rId9"/>
    <p:sldId id="1023" r:id="rId10"/>
    <p:sldId id="1024" r:id="rId11"/>
    <p:sldId id="976" r:id="rId12"/>
    <p:sldId id="1025" r:id="rId13"/>
    <p:sldId id="977" r:id="rId14"/>
    <p:sldId id="978" r:id="rId15"/>
    <p:sldId id="979" r:id="rId16"/>
    <p:sldId id="980" r:id="rId17"/>
    <p:sldId id="981" r:id="rId18"/>
    <p:sldId id="982" r:id="rId19"/>
    <p:sldId id="983" r:id="rId20"/>
    <p:sldId id="984" r:id="rId21"/>
    <p:sldId id="1015" r:id="rId22"/>
    <p:sldId id="985" r:id="rId23"/>
    <p:sldId id="1030" r:id="rId24"/>
    <p:sldId id="986" r:id="rId25"/>
    <p:sldId id="987" r:id="rId26"/>
    <p:sldId id="991" r:id="rId27"/>
    <p:sldId id="1040" r:id="rId28"/>
    <p:sldId id="990" r:id="rId29"/>
    <p:sldId id="989" r:id="rId30"/>
    <p:sldId id="1031" r:id="rId31"/>
    <p:sldId id="993" r:id="rId32"/>
    <p:sldId id="994" r:id="rId33"/>
    <p:sldId id="995" r:id="rId34"/>
    <p:sldId id="996" r:id="rId35"/>
    <p:sldId id="997" r:id="rId36"/>
    <p:sldId id="998" r:id="rId37"/>
    <p:sldId id="999" r:id="rId38"/>
    <p:sldId id="1000" r:id="rId39"/>
    <p:sldId id="1001" r:id="rId40"/>
    <p:sldId id="1002" r:id="rId41"/>
    <p:sldId id="1003" r:id="rId42"/>
    <p:sldId id="1026" r:id="rId43"/>
    <p:sldId id="1032" r:id="rId44"/>
    <p:sldId id="1033" r:id="rId45"/>
    <p:sldId id="1034" r:id="rId46"/>
    <p:sldId id="1035" r:id="rId47"/>
    <p:sldId id="1036" r:id="rId48"/>
    <p:sldId id="1037" r:id="rId49"/>
    <p:sldId id="1042" r:id="rId50"/>
    <p:sldId id="1038" r:id="rId51"/>
    <p:sldId id="1039" r:id="rId52"/>
    <p:sldId id="1041" r:id="rId53"/>
    <p:sldId id="1027" r:id="rId5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9" d="100"/>
          <a:sy n="89" d="100"/>
        </p:scale>
        <p:origin x="-13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gif"/><Relationship Id="rId3" Type="http://schemas.openxmlformats.org/officeDocument/2006/relationships/image" Target="../media/image10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13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February 4,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497563" y="2564683"/>
            <a:ext cx="87871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Nodes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897011" y="2590800"/>
            <a:ext cx="21321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Distances to seeds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23573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1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855892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3528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(The original “secret sauce” for evaluating the importance of web pages)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657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(What’s the “Page” in PageRank?)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Larry_Page_in_the_European_Parliament,_17.06.2009_(cropped)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4"/>
          <a:stretch/>
        </p:blipFill>
        <p:spPr>
          <a:xfrm rot="703974">
            <a:off x="6021948" y="4004138"/>
            <a:ext cx="2679700" cy="237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894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search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2215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0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01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nodes</a:t>
            </a:r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nodes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2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53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4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2400" y="533400"/>
            <a:ext cx="5257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Single Source Shortest Path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183268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:p14="http://schemas.microsoft.com/office/powerpoint/2010/main" val="47840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vs. BFS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38051" y="32105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41249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4213" y="22860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89375" y="22860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16166" y="32004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70790" y="32004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9441" y="41148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89375" y="41148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7256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29718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4290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295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0574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4102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1" idx="2"/>
            <a:endCxn id="23" idx="1"/>
          </p:cNvCxnSpPr>
          <p:nvPr/>
        </p:nvCxnSpPr>
        <p:spPr bwMode="auto">
          <a:xfrm>
            <a:off x="59817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29718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891959">
            <a:off x="4346265" y="5873893"/>
            <a:ext cx="533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Ugh. Spark to the rescue?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143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3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 and the perils of SEO: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391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r>
              <a:rPr lang="en-US" dirty="0" smtClean="0"/>
              <a:t>Variants on graph random 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:p14="http://schemas.microsoft.com/office/powerpoint/2010/main" val="1340738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Implementation Practicalities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you actually extract the </a:t>
            </a:r>
            <a:r>
              <a:rPr lang="en-US" dirty="0" err="1" smtClean="0"/>
              <a:t>webgraph</a:t>
            </a:r>
            <a:r>
              <a:rPr lang="en-US" dirty="0" smtClean="0"/>
              <a:t>?</a:t>
            </a:r>
          </a:p>
          <a:p>
            <a:r>
              <a:rPr lang="en-US" dirty="0" smtClean="0"/>
              <a:t>Lots of details…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47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205239" y="5722911"/>
            <a:ext cx="35824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Spark to the rescue?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0085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4132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29718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4290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295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0574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54102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1" idx="2"/>
            <a:endCxn id="23" idx="1"/>
          </p:cNvCxnSpPr>
          <p:nvPr/>
        </p:nvCxnSpPr>
        <p:spPr bwMode="auto">
          <a:xfrm>
            <a:off x="59817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29718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2999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49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9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3105639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2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37853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5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3294286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7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871522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pPr lvl="1"/>
            <a:r>
              <a:rPr lang="en-GB" dirty="0" smtClean="0"/>
              <a:t>Remember to also emit distance to yourself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279175021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0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16947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2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324600"/>
            <a:ext cx="754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From: Jimmy 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Lin and Michael Schatz. Design Patterns for Efficient Graph Algorithms in MapReduce. Proceedings of the Eighth Workshop on Mining and Learning with Graphs Workshop (MLG-2010)</a:t>
            </a:r>
          </a:p>
        </p:txBody>
      </p:sp>
    </p:spTree>
    <p:extLst>
      <p:ext uri="{BB962C8B-B14F-4D97-AF65-F5344CB8AC3E}">
        <p14:creationId xmlns:p14="http://schemas.microsoft.com/office/powerpoint/2010/main" val="2710349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181799" y="5722911"/>
            <a:ext cx="36293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fixed?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08141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38600" y="25146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16764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4038600" y="3581400"/>
            <a:ext cx="1143000" cy="457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610100" y="22098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610100" y="3276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371600" y="6400800"/>
            <a:ext cx="767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(omitting the second MapReduce job for simplicity; no handling of dangling links)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48006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038600" y="4343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9" name="Can 28"/>
          <p:cNvSpPr/>
          <p:nvPr/>
        </p:nvSpPr>
        <p:spPr bwMode="auto">
          <a:xfrm>
            <a:off x="4038600" y="5334000"/>
            <a:ext cx="1143000" cy="457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0" name="Straight Arrow Connector 29"/>
          <p:cNvCxnSpPr>
            <a:endCxn id="27" idx="0"/>
          </p:cNvCxnSpPr>
          <p:nvPr/>
        </p:nvCxnSpPr>
        <p:spPr bwMode="auto">
          <a:xfrm>
            <a:off x="4610100" y="4038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2"/>
            <a:endCxn id="29" idx="1"/>
          </p:cNvCxnSpPr>
          <p:nvPr/>
        </p:nvCxnSpPr>
        <p:spPr bwMode="auto">
          <a:xfrm>
            <a:off x="4610100" y="5105400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5867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0442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386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4038600" y="3581400"/>
            <a:ext cx="1143000" cy="457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610100" y="1752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610100" y="3276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038600" y="4343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9" name="Can 28"/>
          <p:cNvSpPr/>
          <p:nvPr/>
        </p:nvSpPr>
        <p:spPr bwMode="auto">
          <a:xfrm>
            <a:off x="4038600" y="5791200"/>
            <a:ext cx="1143000" cy="457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0" name="Straight Arrow Connector 29"/>
          <p:cNvCxnSpPr>
            <a:endCxn id="27" idx="0"/>
          </p:cNvCxnSpPr>
          <p:nvPr/>
        </p:nvCxnSpPr>
        <p:spPr bwMode="auto">
          <a:xfrm>
            <a:off x="4610100" y="4038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6" idx="2"/>
            <a:endCxn id="29" idx="1"/>
          </p:cNvCxnSpPr>
          <p:nvPr/>
        </p:nvCxnSpPr>
        <p:spPr bwMode="auto">
          <a:xfrm>
            <a:off x="4610100" y="5562600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10000" y="2247900"/>
            <a:ext cx="228600" cy="876300"/>
            <a:chOff x="3810000" y="2247900"/>
            <a:chExt cx="228600" cy="876300"/>
          </a:xfrm>
        </p:grpSpPr>
        <p:cxnSp>
          <p:nvCxnSpPr>
            <p:cNvPr id="21" name="Straight Arrow Connector 20"/>
            <p:cNvCxnSpPr>
              <a:stCxn id="14" idx="1"/>
            </p:cNvCxnSpPr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3" idx="1"/>
            </p:cNvCxnSpPr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1336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3810000" y="4533900"/>
            <a:ext cx="228600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3810000" y="5181600"/>
            <a:ext cx="2286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3340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 flipH="1">
            <a:off x="5181600" y="2247900"/>
            <a:ext cx="228600" cy="876300"/>
            <a:chOff x="3810000" y="2247900"/>
            <a:chExt cx="228600" cy="87630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5181600" y="4533900"/>
            <a:ext cx="228600" cy="876300"/>
            <a:chOff x="3810000" y="2247900"/>
            <a:chExt cx="228600" cy="8763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9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386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610100" y="1752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7" idx="0"/>
          </p:cNvCxnSpPr>
          <p:nvPr/>
        </p:nvCxnSpPr>
        <p:spPr bwMode="auto">
          <a:xfrm>
            <a:off x="4610100" y="32766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038600" y="4343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1" name="Straight Arrow Connector 30"/>
          <p:cNvCxnSpPr>
            <a:stCxn id="26" idx="2"/>
            <a:endCxn id="39" idx="0"/>
          </p:cNvCxnSpPr>
          <p:nvPr/>
        </p:nvCxnSpPr>
        <p:spPr bwMode="auto">
          <a:xfrm>
            <a:off x="4610100" y="5562600"/>
            <a:ext cx="4425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10000" y="2247900"/>
            <a:ext cx="228600" cy="876300"/>
            <a:chOff x="3810000" y="2247900"/>
            <a:chExt cx="228600" cy="876300"/>
          </a:xfrm>
        </p:grpSpPr>
        <p:cxnSp>
          <p:nvCxnSpPr>
            <p:cNvPr id="21" name="Straight Arrow Connector 20"/>
            <p:cNvCxnSpPr>
              <a:stCxn id="14" idx="1"/>
            </p:cNvCxnSpPr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3" idx="1"/>
            </p:cNvCxnSpPr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1336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3810000" y="4533900"/>
            <a:ext cx="228600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3810000" y="5181600"/>
            <a:ext cx="2286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3340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 flipH="1">
            <a:off x="5181600" y="2247900"/>
            <a:ext cx="228600" cy="876300"/>
            <a:chOff x="3810000" y="2247900"/>
            <a:chExt cx="228600" cy="87630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5181600" y="4533900"/>
            <a:ext cx="228600" cy="876300"/>
            <a:chOff x="3810000" y="2247900"/>
            <a:chExt cx="228600" cy="8763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7708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0386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40386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610100" y="1752600"/>
            <a:ext cx="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27" idx="0"/>
          </p:cNvCxnSpPr>
          <p:nvPr/>
        </p:nvCxnSpPr>
        <p:spPr bwMode="auto">
          <a:xfrm>
            <a:off x="4610100" y="32766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>
            <a:spLocks noChangeArrowheads="1"/>
          </p:cNvSpPr>
          <p:nvPr/>
        </p:nvSpPr>
        <p:spPr bwMode="auto">
          <a:xfrm>
            <a:off x="4038600" y="4343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1" name="Straight Arrow Connector 30"/>
          <p:cNvCxnSpPr>
            <a:stCxn id="26" idx="2"/>
            <a:endCxn id="39" idx="0"/>
          </p:cNvCxnSpPr>
          <p:nvPr/>
        </p:nvCxnSpPr>
        <p:spPr bwMode="auto">
          <a:xfrm>
            <a:off x="4610100" y="5562600"/>
            <a:ext cx="4425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3810000" y="2247900"/>
            <a:ext cx="228600" cy="876300"/>
            <a:chOff x="3810000" y="2247900"/>
            <a:chExt cx="228600" cy="876300"/>
          </a:xfrm>
        </p:grpSpPr>
        <p:cxnSp>
          <p:nvCxnSpPr>
            <p:cNvPr id="21" name="Straight Arrow Connector 20"/>
            <p:cNvCxnSpPr>
              <a:stCxn id="14" idx="1"/>
            </p:cNvCxnSpPr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endCxn id="13" idx="1"/>
            </p:cNvCxnSpPr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21336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3810000" y="4533900"/>
            <a:ext cx="228600" cy="2667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3810000" y="5181600"/>
            <a:ext cx="22860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Rectangle 31"/>
          <p:cNvSpPr>
            <a:spLocks noChangeArrowheads="1"/>
          </p:cNvSpPr>
          <p:nvPr/>
        </p:nvSpPr>
        <p:spPr bwMode="auto">
          <a:xfrm>
            <a:off x="5334000" y="4800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3" name="Group 32"/>
          <p:cNvGrpSpPr/>
          <p:nvPr/>
        </p:nvGrpSpPr>
        <p:grpSpPr>
          <a:xfrm flipH="1">
            <a:off x="5181600" y="2247900"/>
            <a:ext cx="228600" cy="876300"/>
            <a:chOff x="3810000" y="2247900"/>
            <a:chExt cx="228600" cy="87630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 flipH="1">
            <a:off x="5181600" y="4533900"/>
            <a:ext cx="228600" cy="876300"/>
            <a:chOff x="3810000" y="2247900"/>
            <a:chExt cx="228600" cy="8763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810000" y="2247900"/>
              <a:ext cx="228600" cy="2667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 bwMode="auto">
            <a:xfrm>
              <a:off x="3810000" y="2895600"/>
              <a:ext cx="22860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1634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>
            <a:stCxn id="26" idx="2"/>
            <a:endCxn id="39" idx="0"/>
          </p:cNvCxnSpPr>
          <p:nvPr/>
        </p:nvCxnSpPr>
        <p:spPr bwMode="auto">
          <a:xfrm>
            <a:off x="4610100" y="5562600"/>
            <a:ext cx="4425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334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8382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3340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1" name="Elbow Connector 40"/>
          <p:cNvCxnSpPr>
            <a:stCxn id="29" idx="2"/>
            <a:endCxn id="13" idx="1"/>
          </p:cNvCxnSpPr>
          <p:nvPr/>
        </p:nvCxnSpPr>
        <p:spPr bwMode="auto">
          <a:xfrm rot="16200000" flipH="1">
            <a:off x="2152650" y="1238250"/>
            <a:ext cx="1143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26" idx="1"/>
          </p:cNvCxnSpPr>
          <p:nvPr/>
        </p:nvCxnSpPr>
        <p:spPr bwMode="auto">
          <a:xfrm rot="16200000" flipH="1">
            <a:off x="1009650" y="2381250"/>
            <a:ext cx="3429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388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56388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34000" y="3810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334000" y="47244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638800" y="42672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7" name="Elbow Connector 46"/>
          <p:cNvCxnSpPr>
            <a:stCxn id="28" idx="2"/>
            <a:endCxn id="13" idx="3"/>
          </p:cNvCxnSpPr>
          <p:nvPr/>
        </p:nvCxnSpPr>
        <p:spPr bwMode="auto">
          <a:xfrm rot="5400000">
            <a:off x="5581650" y="2495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5" idx="2"/>
            <a:endCxn id="26" idx="3"/>
          </p:cNvCxnSpPr>
          <p:nvPr/>
        </p:nvCxnSpPr>
        <p:spPr bwMode="auto">
          <a:xfrm rot="5400000">
            <a:off x="5543550" y="4743450"/>
            <a:ext cx="304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  <a:endCxn id="44" idx="0"/>
          </p:cNvCxnSpPr>
          <p:nvPr/>
        </p:nvCxnSpPr>
        <p:spPr bwMode="auto">
          <a:xfrm rot="16200000" flipH="1">
            <a:off x="5143500" y="2743200"/>
            <a:ext cx="533400" cy="1600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281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>
            <a:stCxn id="26" idx="2"/>
            <a:endCxn id="39" idx="0"/>
          </p:cNvCxnSpPr>
          <p:nvPr/>
        </p:nvCxnSpPr>
        <p:spPr bwMode="auto">
          <a:xfrm>
            <a:off x="4610100" y="5562600"/>
            <a:ext cx="4425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334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8382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3340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1" name="Elbow Connector 40"/>
          <p:cNvCxnSpPr>
            <a:stCxn id="29" idx="2"/>
            <a:endCxn id="13" idx="1"/>
          </p:cNvCxnSpPr>
          <p:nvPr/>
        </p:nvCxnSpPr>
        <p:spPr bwMode="auto">
          <a:xfrm rot="16200000" flipH="1">
            <a:off x="2152650" y="1238250"/>
            <a:ext cx="1143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26" idx="1"/>
          </p:cNvCxnSpPr>
          <p:nvPr/>
        </p:nvCxnSpPr>
        <p:spPr bwMode="auto">
          <a:xfrm rot="16200000" flipH="1">
            <a:off x="1009650" y="2381250"/>
            <a:ext cx="3429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388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56388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34000" y="3810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334000" y="47244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638800" y="42672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7" name="Elbow Connector 46"/>
          <p:cNvCxnSpPr>
            <a:stCxn id="28" idx="2"/>
            <a:endCxn id="13" idx="3"/>
          </p:cNvCxnSpPr>
          <p:nvPr/>
        </p:nvCxnSpPr>
        <p:spPr bwMode="auto">
          <a:xfrm rot="5400000">
            <a:off x="5581650" y="2495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5" idx="2"/>
            <a:endCxn id="26" idx="3"/>
          </p:cNvCxnSpPr>
          <p:nvPr/>
        </p:nvCxnSpPr>
        <p:spPr bwMode="auto">
          <a:xfrm rot="5400000">
            <a:off x="5543550" y="4743450"/>
            <a:ext cx="304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  <a:endCxn id="44" idx="0"/>
          </p:cNvCxnSpPr>
          <p:nvPr/>
        </p:nvCxnSpPr>
        <p:spPr bwMode="auto">
          <a:xfrm rot="16200000" flipH="1">
            <a:off x="5143500" y="2743200"/>
            <a:ext cx="533400" cy="1600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49751" y="19928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6721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vs. </a:t>
            </a:r>
            <a:r>
              <a:rPr lang="en-US" dirty="0" smtClean="0"/>
              <a:t>Spark</a:t>
            </a:r>
            <a:endParaRPr lang="en-US" dirty="0"/>
          </a:p>
        </p:txBody>
      </p:sp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97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http</a:t>
            </a:r>
            <a:r>
              <a:rPr lang="en-US" sz="1000" b="0" dirty="0">
                <a:solidFill>
                  <a:schemeClr val="bg1"/>
                </a:solidFill>
              </a:rPr>
              <a:t>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6475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4910991" y="3745204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52614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181799" y="5722911"/>
            <a:ext cx="36293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fixed?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890750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MapReduce to Spark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971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>
            <a:spLocks noChangeArrowheads="1"/>
          </p:cNvSpPr>
          <p:nvPr/>
        </p:nvSpPr>
        <p:spPr bwMode="auto">
          <a:xfrm>
            <a:off x="4038600" y="5257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>
            <a:stCxn id="26" idx="2"/>
            <a:endCxn id="39" idx="0"/>
          </p:cNvCxnSpPr>
          <p:nvPr/>
        </p:nvCxnSpPr>
        <p:spPr bwMode="auto">
          <a:xfrm>
            <a:off x="4610100" y="5562600"/>
            <a:ext cx="4425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Rectangle 27"/>
          <p:cNvSpPr>
            <a:spLocks noChangeArrowheads="1"/>
          </p:cNvSpPr>
          <p:nvPr/>
        </p:nvSpPr>
        <p:spPr bwMode="auto">
          <a:xfrm>
            <a:off x="5334000" y="2514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19600" y="6172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>
            <a:spLocks noChangeArrowheads="1"/>
          </p:cNvSpPr>
          <p:nvPr/>
        </p:nvSpPr>
        <p:spPr bwMode="auto">
          <a:xfrm>
            <a:off x="5334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8382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5334000" y="16002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1" name="Elbow Connector 40"/>
          <p:cNvCxnSpPr>
            <a:stCxn id="29" idx="2"/>
            <a:endCxn id="13" idx="1"/>
          </p:cNvCxnSpPr>
          <p:nvPr/>
        </p:nvCxnSpPr>
        <p:spPr bwMode="auto">
          <a:xfrm rot="16200000" flipH="1">
            <a:off x="2152650" y="1238250"/>
            <a:ext cx="1143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26" idx="1"/>
          </p:cNvCxnSpPr>
          <p:nvPr/>
        </p:nvCxnSpPr>
        <p:spPr bwMode="auto">
          <a:xfrm rot="16200000" flipH="1">
            <a:off x="1009650" y="2381250"/>
            <a:ext cx="34290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5638800" y="20574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5638800" y="12192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5334000" y="3810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5334000" y="47244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Mass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5638800" y="4267200"/>
            <a:ext cx="11430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47" name="Elbow Connector 46"/>
          <p:cNvCxnSpPr>
            <a:stCxn id="28" idx="2"/>
            <a:endCxn id="13" idx="3"/>
          </p:cNvCxnSpPr>
          <p:nvPr/>
        </p:nvCxnSpPr>
        <p:spPr bwMode="auto">
          <a:xfrm rot="5400000">
            <a:off x="5581650" y="2495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Elbow Connector 47"/>
          <p:cNvCxnSpPr>
            <a:stCxn id="45" idx="2"/>
            <a:endCxn id="26" idx="3"/>
          </p:cNvCxnSpPr>
          <p:nvPr/>
        </p:nvCxnSpPr>
        <p:spPr bwMode="auto">
          <a:xfrm rot="5400000">
            <a:off x="5543550" y="4743450"/>
            <a:ext cx="304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13" idx="2"/>
            <a:endCxn id="44" idx="0"/>
          </p:cNvCxnSpPr>
          <p:nvPr/>
        </p:nvCxnSpPr>
        <p:spPr bwMode="auto">
          <a:xfrm rot="16200000" flipH="1">
            <a:off x="5143500" y="2743200"/>
            <a:ext cx="533400" cy="1600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449751" y="19928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149205">
            <a:off x="1992469" y="33391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35069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ld_radi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1" y="-21434"/>
            <a:ext cx="10827967" cy="703183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267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https://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smuzz</a:t>
            </a:r>
            <a:r>
              <a:rPr lang="en-US" sz="1000" b="0" dirty="0">
                <a:solidFill>
                  <a:srgbClr val="FFFFFF"/>
                </a:solidFill>
              </a:rPr>
              <a:t>/4350039327/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48252" y="5562600"/>
            <a:ext cx="2990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"/>
                <a:cs typeface="Gill Sans"/>
              </a:rPr>
              <a:t>Stay Tuned!</a:t>
            </a:r>
            <a:endParaRPr lang="en-US" sz="36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10105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4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4257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Practicalities</a:t>
            </a:r>
            <a:endParaRPr lang="en-US" dirty="0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540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79855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2563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34633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48197</TotalTime>
  <Words>2121</Words>
  <Application>Microsoft Macintosh PowerPoint</Application>
  <PresentationFormat>On-screen Show (4:3)</PresentationFormat>
  <Paragraphs>504</Paragraphs>
  <Slides>53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5" baseType="lpstr">
      <vt:lpstr>Default Design</vt:lpstr>
      <vt:lpstr>Worksheet</vt:lpstr>
      <vt:lpstr>PowerPoint Presentation</vt:lpstr>
      <vt:lpstr>PowerPoint Presentation</vt:lpstr>
      <vt:lpstr>Visualizing Parallel BFS</vt:lpstr>
      <vt:lpstr>From Intuition to Algorithm</vt:lpstr>
      <vt:lpstr>Multiple Iterations Needed</vt:lpstr>
      <vt:lpstr>Implementation Practicalities</vt:lpstr>
      <vt:lpstr>Application: Social Search</vt:lpstr>
      <vt:lpstr>Social Search</vt:lpstr>
      <vt:lpstr>All-Pairs?</vt:lpstr>
      <vt:lpstr>Landmark Approach (aka sketches)</vt:lpstr>
      <vt:lpstr>Graphs and MapReduce</vt:lpstr>
      <vt:lpstr>PowerPoint Presentation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PageRank vs. BFS</vt:lpstr>
      <vt:lpstr>Complete PageRank</vt:lpstr>
      <vt:lpstr>Implementation Practicalities</vt:lpstr>
      <vt:lpstr>PageRank Convergence</vt:lpstr>
      <vt:lpstr>Beyond PageRank</vt:lpstr>
      <vt:lpstr>Applications</vt:lpstr>
      <vt:lpstr>More Implementation Practicalities</vt:lpstr>
      <vt:lpstr>PowerPoint Presentation</vt:lpstr>
      <vt:lpstr>MapReduce Sucks</vt:lpstr>
      <vt:lpstr>Implementation Practicalities</vt:lpstr>
      <vt:lpstr>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</vt:lpstr>
      <vt:lpstr>From MapReduce to Spark</vt:lpstr>
      <vt:lpstr>From MapReduce to Spark</vt:lpstr>
      <vt:lpstr>From MapReduce to Spark</vt:lpstr>
      <vt:lpstr>From MapReduce to Spark</vt:lpstr>
      <vt:lpstr>From MapReduce to Spark</vt:lpstr>
      <vt:lpstr>From MapReduce to Spark</vt:lpstr>
      <vt:lpstr>MapReduce vs. Spark</vt:lpstr>
      <vt:lpstr>Spark to the Rescue!</vt:lpstr>
      <vt:lpstr>From MapReduce to Spark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8692</cp:revision>
  <dcterms:created xsi:type="dcterms:W3CDTF">2012-08-31T06:36:49Z</dcterms:created>
  <dcterms:modified xsi:type="dcterms:W3CDTF">2016-02-04T01:59:24Z</dcterms:modified>
  <cp:category/>
</cp:coreProperties>
</file>